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2"/>
  </p:notesMasterIdLst>
  <p:sldIdLst>
    <p:sldId id="256" r:id="rId2"/>
    <p:sldId id="298" r:id="rId3"/>
    <p:sldId id="299" r:id="rId4"/>
    <p:sldId id="310" r:id="rId5"/>
    <p:sldId id="311" r:id="rId6"/>
    <p:sldId id="312" r:id="rId7"/>
    <p:sldId id="309" r:id="rId8"/>
    <p:sldId id="313" r:id="rId9"/>
    <p:sldId id="314" r:id="rId10"/>
    <p:sldId id="315" r:id="rId11"/>
  </p:sldIdLst>
  <p:sldSz cx="9144000" cy="6858000" type="screen4x3"/>
  <p:notesSz cx="6797675" cy="99298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" initials="K" lastIdx="1" clrIdx="0">
    <p:extLst>
      <p:ext uri="{19B8F6BF-5375-455C-9EA6-DF929625EA0E}">
        <p15:presenceInfo xmlns:p15="http://schemas.microsoft.com/office/powerpoint/2012/main" userId="K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13E"/>
    <a:srgbClr val="62B3FF"/>
    <a:srgbClr val="F59734"/>
    <a:srgbClr val="FFFFFC"/>
    <a:srgbClr val="B267E1"/>
    <a:srgbClr val="DFC0F4"/>
    <a:srgbClr val="3364C8"/>
    <a:srgbClr val="CBCBCB"/>
    <a:srgbClr val="0000FF"/>
    <a:srgbClr val="DB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72632" autoAdjust="0"/>
  </p:normalViewPr>
  <p:slideViewPr>
    <p:cSldViewPr>
      <p:cViewPr varScale="1">
        <p:scale>
          <a:sx n="76" d="100"/>
          <a:sy n="76" d="100"/>
        </p:scale>
        <p:origin x="28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3198" y="90"/>
      </p:cViewPr>
      <p:guideLst>
        <p:guide orient="horz" pos="3126"/>
        <p:guide pos="21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90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490"/>
          </a:xfrm>
          <a:prstGeom prst="rect">
            <a:avLst/>
          </a:prstGeom>
        </p:spPr>
        <p:txBody>
          <a:bodyPr vert="horz" lIns="91731" tIns="45865" rIns="91731" bIns="45865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5DDC1E98-835C-4C04-B6FF-B984910879BA}" type="datetime1">
              <a:rPr lang="ko-KR" altLang="en-US"/>
              <a:pPr>
                <a:defRPr lang="ko-KR"/>
              </a:pPr>
              <a:t>2021-08-05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1" tIns="45865" rIns="91731" bIns="45865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3"/>
            <a:ext cx="5438140" cy="4468415"/>
          </a:xfrm>
          <a:prstGeom prst="rect">
            <a:avLst/>
          </a:prstGeom>
        </p:spPr>
        <p:txBody>
          <a:bodyPr vert="horz" lIns="91731" tIns="45865" rIns="91731" bIns="45865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1601"/>
            <a:ext cx="2945659" cy="496490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1601"/>
            <a:ext cx="2945659" cy="496490"/>
          </a:xfrm>
          <a:prstGeom prst="rect">
            <a:avLst/>
          </a:prstGeom>
        </p:spPr>
        <p:txBody>
          <a:bodyPr vert="horz" lIns="91731" tIns="45865" rIns="91731" bIns="45865" anchor="b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1C7D350D-0B39-41CD-B0BD-62D9DB6D10D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12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 lvl="0">
              <a:defRPr lang="ko-KR" altLang="en-US"/>
            </a:pPr>
            <a:fld id="{A91A281E-5880-4E31-BD6E-5AB552412A54}" type="slidenum">
              <a:rPr lang="ko-KR" altLang="en-US">
                <a:latin typeface="굴림"/>
                <a:ea typeface="굴림"/>
              </a:rPr>
              <a:pPr lvl="0">
                <a:defRPr lang="ko-KR" altLang="en-US"/>
              </a:pPr>
              <a:t>1</a:t>
            </a:fld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288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2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14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3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3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5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1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03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1C7D350D-0B39-41CD-B0BD-62D9DB6D10DA}" type="slidenum">
              <a:rPr lang="ko-KR" altLang="en-US" smtClean="0"/>
              <a:pPr>
                <a:defRPr lang="ko-KR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3125" y="1531938"/>
            <a:ext cx="5149850" cy="1587"/>
            <a:chOff x="1292" y="1236"/>
            <a:chExt cx="3244" cy="1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 rot="10800000" flipV="1">
              <a:off x="4448" y="1236"/>
              <a:ext cx="46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 rot="10800000" flipV="1">
              <a:off x="1292" y="1237"/>
              <a:ext cx="3130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rot="10800000" flipV="1">
              <a:off x="4514" y="1236"/>
              <a:ext cx="22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1851025" y="2593975"/>
            <a:ext cx="5149850" cy="0"/>
            <a:chOff x="1851025" y="2593975"/>
            <a:chExt cx="5149850" cy="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917700" y="2593975"/>
              <a:ext cx="730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032000" y="2593975"/>
              <a:ext cx="496887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851025" y="2593975"/>
              <a:ext cx="349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357938"/>
            <a:ext cx="9144000" cy="500062"/>
          </a:xfrm>
          <a:prstGeom prst="rect">
            <a:avLst/>
          </a:prstGeom>
          <a:solidFill>
            <a:srgbClr val="2F5B9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i="1">
              <a:solidFill>
                <a:schemeClr val="accent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13" name="Picture 2" descr="G:\연구실 작업\학교로고\logo&amp;ui(01)\globalsymbol_home_lar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52" y="3159795"/>
            <a:ext cx="1072755" cy="14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58477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50"/>
            <a:ext cx="6400800" cy="92869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F2D3-5EBF-4646-8D54-57B4640E3544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3C06-01D0-4FD7-A36D-E12577D0C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95046-5271-4B15-989B-96D72EE80534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651F-465B-49B8-97EB-11059EB130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24567-5A97-401E-93F2-17881287B515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F5387-46E3-44A3-9156-03693082E0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7088" y="0"/>
            <a:ext cx="7046912" cy="909638"/>
          </a:xfrm>
          <a:prstGeom prst="rect">
            <a:avLst/>
          </a:prstGeom>
          <a:gradFill rotWithShape="1">
            <a:gsLst>
              <a:gs pos="0">
                <a:srgbClr val="B4AEAC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63" tIns="46032" rIns="92063" bIns="46032" anchor="ctr">
            <a:spAutoFit/>
          </a:bodyPr>
          <a:lstStyle/>
          <a:p>
            <a:pPr algn="ctr" fontAlgn="auto" latinLnBrk="0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Monotype Sorts" pitchFamily="2" charset="2"/>
              <a:buNone/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2097088" cy="9144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928688" y="949791"/>
            <a:ext cx="8413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1058863" y="945448"/>
            <a:ext cx="802640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852488" y="949791"/>
            <a:ext cx="3968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" name="Line 67"/>
          <p:cNvSpPr>
            <a:spLocks noChangeShapeType="1"/>
          </p:cNvSpPr>
          <p:nvPr/>
        </p:nvSpPr>
        <p:spPr bwMode="auto">
          <a:xfrm rot="10800000" flipV="1">
            <a:off x="7962900" y="6357938"/>
            <a:ext cx="8255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 rot="10800000" flipV="1">
            <a:off x="19050" y="6357938"/>
            <a:ext cx="7897813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Line 69"/>
          <p:cNvSpPr>
            <a:spLocks noChangeShapeType="1"/>
          </p:cNvSpPr>
          <p:nvPr/>
        </p:nvSpPr>
        <p:spPr bwMode="auto">
          <a:xfrm rot="10800000" flipV="1">
            <a:off x="8080375" y="6357938"/>
            <a:ext cx="39688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3" y="1067220"/>
            <a:ext cx="8229600" cy="5214937"/>
          </a:xfrm>
        </p:spPr>
        <p:txBody>
          <a:bodyPr/>
          <a:lstStyle>
            <a:lvl1pPr>
              <a:defRPr sz="1800" b="1" baseline="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  <a:lvl2pPr>
              <a:defRPr baseline="0">
                <a:latin typeface="Arial" pitchFamily="34" charset="0"/>
                <a:ea typeface="굴림" pitchFamily="50" charset="-127"/>
              </a:defRPr>
            </a:lvl2pPr>
            <a:lvl3pPr>
              <a:defRPr baseline="0">
                <a:latin typeface="Arial" pitchFamily="34" charset="0"/>
                <a:ea typeface="굴림" pitchFamily="50" charset="-127"/>
              </a:defRPr>
            </a:lvl3pPr>
            <a:lvl4pPr>
              <a:defRPr sz="1300" baseline="0">
                <a:latin typeface="Arial" pitchFamily="34" charset="0"/>
                <a:ea typeface="굴림" pitchFamily="50" charset="-127"/>
              </a:defRPr>
            </a:lvl4pPr>
            <a:lvl5pPr>
              <a:defRPr sz="1200" baseline="0"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4DBE5-1AAB-4073-8700-02C47367F440}" type="datetime1">
              <a:rPr lang="ko-KR" altLang="en-US" smtClean="0"/>
              <a:t>2021-08-05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75A99-9812-4B35-BBF2-9B85D43CF9E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F45F-C103-4E08-8BBE-EAF61B0B61CF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5862F-E7C3-4F3F-9EE3-198992DB67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CAF61-8CD5-4A60-AB41-2967360CC1BF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6E5DC-E55E-48D1-B04A-C5E9AC1807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723AE-EBAA-4690-9E20-01CF92B4CEBA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2D00-8A7A-4715-855D-EDFA7B1FF1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A33C-300D-408A-A266-ECF02BDE4B14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43F9-A73C-424C-B74F-E55E854E13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98FFE-EAFB-42D5-A923-B4E6D9B65952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6642F-5087-4E74-B137-73F3DC9CEC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AC4B-0083-46A2-97CA-D105C9C8F893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69B3-DED7-4CB0-8EFC-8CA973843B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B01-EF36-44A9-930B-B4189E3B8FA8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3921-9522-418E-802E-4592CF51EA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13" cstate="print">
            <a:lum bright="48000" contrast="-44000"/>
          </a:blip>
          <a:srcRect l="4294" t="26974" r="63945" b="28801"/>
          <a:stretch>
            <a:fillRect/>
          </a:stretch>
        </p:blipFill>
        <p:spPr bwMode="auto">
          <a:xfrm rot="-1804855">
            <a:off x="3813175" y="833438"/>
            <a:ext cx="4340225" cy="453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27" name="Group 2"/>
          <p:cNvGrpSpPr>
            <a:grpSpLocks/>
          </p:cNvGrpSpPr>
          <p:nvPr/>
        </p:nvGrpSpPr>
        <p:grpSpPr bwMode="auto">
          <a:xfrm rot="1325386">
            <a:off x="1081088" y="2517775"/>
            <a:ext cx="3033712" cy="3186113"/>
            <a:chOff x="476" y="445"/>
            <a:chExt cx="2734" cy="2856"/>
          </a:xfrm>
        </p:grpSpPr>
        <p:pic>
          <p:nvPicPr>
            <p:cNvPr id="103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lum bright="48000" contrast="-44000"/>
            </a:blip>
            <a:srcRect l="4294" t="26974" r="63945" b="28801"/>
            <a:stretch>
              <a:fillRect/>
            </a:stretch>
          </p:blipFill>
          <p:spPr bwMode="auto">
            <a:xfrm>
              <a:off x="476" y="445"/>
              <a:ext cx="2734" cy="28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445"/>
              <a:ext cx="2734" cy="2856"/>
            </a:xfrm>
            <a:prstGeom prst="rect">
              <a:avLst/>
            </a:prstGeom>
            <a:solidFill>
              <a:srgbClr val="CCFFCC">
                <a:alpha val="2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92063" tIns="46032" rIns="92063" bIns="46032" anchor="ctr">
              <a:spAutoFit/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2286000" y="131763"/>
            <a:ext cx="64008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191716-C440-472B-8838-6A0FA31B97EE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9DD05D-5A7E-48F9-AC93-B3D6E35F5E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5" name="Picture 13" descr="C:\Users\Administrator\Desktop\사본 - globalsymbol_china2_large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392" y="6447531"/>
            <a:ext cx="1446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20057" y="6428421"/>
            <a:ext cx="3025775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Pattern Recognition &amp; </a:t>
            </a: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Machine Learning Laboratory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ko-KR" altLang="en-US" sz="3200" b="1" kern="1200" dirty="0">
          <a:solidFill>
            <a:srgbClr val="CC6600"/>
          </a:solidFill>
          <a:latin typeface="Arial Black" pitchFamily="34" charset="0"/>
          <a:ea typeface="HY견고딕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b="1" kern="1200">
          <a:solidFill>
            <a:schemeClr val="tx1"/>
          </a:solidFill>
          <a:latin typeface="+mn-lt"/>
          <a:ea typeface="굴림" pitchFamily="50" charset="-127"/>
          <a:cs typeface="Arial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 b="1" kern="1200">
          <a:solidFill>
            <a:srgbClr val="3364C8"/>
          </a:solidFill>
          <a:latin typeface="+mn-lt"/>
          <a:ea typeface="굴림" pitchFamily="50" charset="-127"/>
          <a:cs typeface="Arial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b="1" kern="1200">
          <a:solidFill>
            <a:srgbClr val="8A008A"/>
          </a:solidFill>
          <a:latin typeface="+mn-lt"/>
          <a:ea typeface="굴림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400" b="1" kern="1200">
          <a:solidFill>
            <a:srgbClr val="254061"/>
          </a:solidFill>
          <a:latin typeface="+mn-lt"/>
          <a:ea typeface="굴림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400" b="1" kern="1200">
          <a:solidFill>
            <a:srgbClr val="262626"/>
          </a:solidFill>
          <a:latin typeface="+mn-lt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584200"/>
          </a:xfrm>
        </p:spPr>
        <p:txBody>
          <a:bodyPr>
            <a:noAutofit/>
          </a:bodyPr>
          <a:lstStyle/>
          <a:p>
            <a:pPr>
              <a:defRPr lang="ko-KR"/>
            </a:pPr>
            <a:r>
              <a:rPr lang="en-US" altLang="ko-KR" sz="2800" dirty="0"/>
              <a:t>Neural Translation - Transformer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dirty="0"/>
              <a:t>Pattern Recognition &amp; Machine Learning Laboratory</a:t>
            </a:r>
          </a:p>
          <a:p>
            <a:pPr>
              <a:defRPr lang="ko-KR" altLang="en-US"/>
            </a:pPr>
            <a:r>
              <a:rPr lang="en-US" altLang="ko-KR" dirty="0"/>
              <a:t>Ji-Sang Hwang, Aug 5, 2021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(9/9)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ea typeface="Cambria Math" panose="02040503050406030204" pitchFamily="18" charset="0"/>
                  </a:rPr>
                  <a:t>Result</a:t>
                </a:r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Reason of using Self-Attention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Reducing</a:t>
                </a:r>
                <a:r>
                  <a:rPr lang="ko-KR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total computational complexity per layer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Increasing amount of computation that can be parallelized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Learning path length between long-range dependencies in the network</a:t>
                </a:r>
              </a:p>
              <a:p>
                <a:pPr lvl="4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4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4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4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: Sequence length,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: Representation dimension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: Kernel size,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: Size of neighborhood</a:t>
                </a:r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Conclusion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Trained significantly faster than architectures based</a:t>
                </a:r>
              </a:p>
              <a:p>
                <a:pPr marL="914400" lvl="2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on recurrent or convolutional layers</a:t>
                </a:r>
              </a:p>
              <a:p>
                <a:pPr lvl="2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388E223-E728-4D8A-9BF1-D9F214343E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2C5F6-F61B-460E-9CA2-A747321F3B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47" b="2204"/>
          <a:stretch/>
        </p:blipFill>
        <p:spPr>
          <a:xfrm>
            <a:off x="1654722" y="4852732"/>
            <a:ext cx="3425756" cy="1447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8FF7A-326B-4F4B-9E5F-AB458BD25B01}"/>
              </a:ext>
            </a:extLst>
          </p:cNvPr>
          <p:cNvSpPr txBox="1"/>
          <p:nvPr/>
        </p:nvSpPr>
        <p:spPr>
          <a:xfrm>
            <a:off x="1677169" y="4558218"/>
            <a:ext cx="3380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Table of Machine Performance in WMT 2014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0A48E8-7307-4AD3-AA13-C0B14BC842A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5676" y="2641785"/>
            <a:ext cx="3402355" cy="729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B86AB-322D-4448-A14A-8043F411BA67}"/>
              </a:ext>
            </a:extLst>
          </p:cNvPr>
          <p:cNvSpPr txBox="1"/>
          <p:nvPr/>
        </p:nvSpPr>
        <p:spPr>
          <a:xfrm>
            <a:off x="2538456" y="2404519"/>
            <a:ext cx="163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Table of Complexity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C531B-BEFD-4DED-85F5-31C20530C06D}"/>
              </a:ext>
            </a:extLst>
          </p:cNvPr>
          <p:cNvSpPr txBox="1"/>
          <p:nvPr/>
        </p:nvSpPr>
        <p:spPr>
          <a:xfrm>
            <a:off x="6234108" y="6016156"/>
            <a:ext cx="283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of Machine Translation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04FAEB-6F9F-47EE-8EAC-0A4CE164C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r="4988" b="3499"/>
          <a:stretch/>
        </p:blipFill>
        <p:spPr>
          <a:xfrm>
            <a:off x="6224623" y="3527446"/>
            <a:ext cx="2856607" cy="24887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B02BE1-B034-42FD-9850-CF8E99526640}"/>
              </a:ext>
            </a:extLst>
          </p:cNvPr>
          <p:cNvSpPr/>
          <p:nvPr/>
        </p:nvSpPr>
        <p:spPr>
          <a:xfrm>
            <a:off x="1691680" y="2901315"/>
            <a:ext cx="3312368" cy="1085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743136-C9FD-4E73-9E53-9D8CBD9C75B2}"/>
              </a:ext>
            </a:extLst>
          </p:cNvPr>
          <p:cNvSpPr/>
          <p:nvPr/>
        </p:nvSpPr>
        <p:spPr>
          <a:xfrm>
            <a:off x="1676400" y="6016156"/>
            <a:ext cx="3345180" cy="2589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Attention is All You Need</a:t>
            </a:r>
            <a:br>
              <a:rPr lang="en-US" altLang="ko-KR" sz="2400" dirty="0"/>
            </a:br>
            <a:r>
              <a:rPr lang="en-US" altLang="ko-KR" sz="2400" dirty="0"/>
              <a:t>[A. Vaswani et al., 2017] (1/9)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Recurrent model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Having been firmly established as state-of-the-art approach in sequence modeling and transduction problems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Factoring computation along the symbol positions of the input and output sequences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Precluding parallelization within training examples because of inherently sequential nature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Attention mechanisms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Becoming an integral part of compelling sequence modeling and transduction models in various tasks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Allowing modeling of dependencies without regard to their distance in the input or output sequences [</a:t>
            </a:r>
            <a:r>
              <a:rPr lang="en-US" altLang="ko-KR" sz="1200" i="1" dirty="0">
                <a:ea typeface="Cambria Math" panose="02040503050406030204" pitchFamily="18" charset="0"/>
              </a:rPr>
              <a:t>Y. Kim</a:t>
            </a:r>
            <a:r>
              <a:rPr lang="en-US" altLang="ko-KR" sz="1200" dirty="0">
                <a:ea typeface="Cambria Math" panose="02040503050406030204" pitchFamily="18" charset="0"/>
              </a:rPr>
              <a:t>, 2017</a:t>
            </a:r>
            <a:r>
              <a:rPr lang="en-US" altLang="ko-KR" dirty="0">
                <a:ea typeface="Cambria Math" panose="02040503050406030204" pitchFamily="18" charset="0"/>
              </a:rPr>
              <a:t>]</a:t>
            </a:r>
          </a:p>
          <a:p>
            <a:r>
              <a:rPr lang="en-US" altLang="ko-KR" dirty="0">
                <a:ea typeface="Cambria Math" panose="02040503050406030204" pitchFamily="18" charset="0"/>
              </a:rPr>
              <a:t>Goal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A model architecture eschewing recurrence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Relying entirely on an attention mechanism</a:t>
            </a:r>
          </a:p>
          <a:p>
            <a:pPr marL="457200" lvl="1" indent="0">
              <a:buNone/>
            </a:pPr>
            <a:r>
              <a:rPr lang="en-US" altLang="ko-KR" dirty="0">
                <a:ea typeface="Cambria Math" panose="02040503050406030204" pitchFamily="18" charset="0"/>
              </a:rPr>
              <a:t>     to draw global dependencies between input</a:t>
            </a:r>
          </a:p>
          <a:p>
            <a:pPr marL="457200" lvl="1" indent="0">
              <a:buNone/>
            </a:pPr>
            <a:r>
              <a:rPr lang="en-US" altLang="ko-KR" dirty="0">
                <a:ea typeface="Cambria Math" panose="02040503050406030204" pitchFamily="18" charset="0"/>
              </a:rPr>
              <a:t>     and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2B970-9B74-4774-A182-717449B50622}"/>
              </a:ext>
            </a:extLst>
          </p:cNvPr>
          <p:cNvSpPr txBox="1"/>
          <p:nvPr/>
        </p:nvSpPr>
        <p:spPr>
          <a:xfrm>
            <a:off x="1059736" y="6343563"/>
            <a:ext cx="6536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Y. Kim et al., “Structured attention networks”, </a:t>
            </a:r>
            <a:r>
              <a:rPr lang="en-US" altLang="ko-KR" sz="800" b="1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  <a:endParaRPr kumimoji="0" lang="en-US" altLang="ko-KR" sz="800" b="1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RNN language model unrolled in time | Download Scientific Diagram">
            <a:extLst>
              <a:ext uri="{FF2B5EF4-FFF2-40B4-BE49-F238E27FC236}">
                <a16:creationId xmlns:a16="http://schemas.microsoft.com/office/drawing/2014/main" id="{09A75F66-6FE6-4E23-A2AB-A420251F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00" y="4366863"/>
            <a:ext cx="3386958" cy="15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0F8D7-1AEF-4F20-86B5-EDE99A6D2923}"/>
              </a:ext>
            </a:extLst>
          </p:cNvPr>
          <p:cNvSpPr txBox="1"/>
          <p:nvPr/>
        </p:nvSpPr>
        <p:spPr>
          <a:xfrm>
            <a:off x="6477892" y="5938825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Architectures of RNN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Cambria Math" panose="02040503050406030204" pitchFamily="18" charset="0"/>
              </a:rPr>
              <a:t>Background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Reducing sequential computation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Using convolutional neural networks (CNN) as basic building block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Computing hidden representations in parallel for all input and output positions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The number of operations required to relate signals from two arbitrary input or output positions grows in the distance between </a:t>
            </a:r>
            <a:r>
              <a:rPr lang="en-US" altLang="ko-KR" dirty="0" err="1">
                <a:ea typeface="Cambria Math" panose="02040503050406030204" pitchFamily="18" charset="0"/>
              </a:rPr>
              <a:t>postions</a:t>
            </a:r>
            <a:endParaRPr lang="en-US" altLang="ko-KR" dirty="0">
              <a:ea typeface="Cambria Math" panose="02040503050406030204" pitchFamily="18" charset="0"/>
            </a:endParaRPr>
          </a:p>
          <a:p>
            <a:pPr lvl="3"/>
            <a:r>
              <a:rPr lang="en-US" altLang="ko-KR" dirty="0">
                <a:ea typeface="Cambria Math" panose="02040503050406030204" pitchFamily="18" charset="0"/>
              </a:rPr>
              <a:t>ConvS2S : Linearly [</a:t>
            </a:r>
            <a:r>
              <a:rPr lang="en-US" altLang="ko-KR" sz="1100" i="1" dirty="0">
                <a:ea typeface="Cambria Math" panose="02040503050406030204" pitchFamily="18" charset="0"/>
              </a:rPr>
              <a:t>J. Gehring et al</a:t>
            </a:r>
            <a:r>
              <a:rPr lang="en-US" altLang="ko-KR" sz="1100" dirty="0">
                <a:ea typeface="Cambria Math" panose="02040503050406030204" pitchFamily="18" charset="0"/>
              </a:rPr>
              <a:t>., 2017</a:t>
            </a:r>
            <a:r>
              <a:rPr lang="en-US" altLang="ko-KR" dirty="0">
                <a:ea typeface="Cambria Math" panose="02040503050406030204" pitchFamily="18" charset="0"/>
              </a:rPr>
              <a:t>]</a:t>
            </a:r>
          </a:p>
          <a:p>
            <a:pPr lvl="3"/>
            <a:r>
              <a:rPr lang="en-US" altLang="ko-KR" dirty="0" err="1">
                <a:ea typeface="Cambria Math" panose="02040503050406030204" pitchFamily="18" charset="0"/>
              </a:rPr>
              <a:t>ByteNet</a:t>
            </a:r>
            <a:r>
              <a:rPr lang="en-US" altLang="ko-KR" dirty="0">
                <a:ea typeface="Cambria Math" panose="02040503050406030204" pitchFamily="18" charset="0"/>
              </a:rPr>
              <a:t> : Logarithmically [</a:t>
            </a:r>
            <a:r>
              <a:rPr lang="en-US" altLang="ko-KR" sz="1100" i="1" dirty="0">
                <a:ea typeface="Cambria Math" panose="02040503050406030204" pitchFamily="18" charset="0"/>
              </a:rPr>
              <a:t>N. </a:t>
            </a:r>
            <a:r>
              <a:rPr lang="en-US" altLang="ko-KR" sz="1100" i="1" dirty="0" err="1">
                <a:ea typeface="Cambria Math" panose="02040503050406030204" pitchFamily="18" charset="0"/>
              </a:rPr>
              <a:t>Kalchbrenner</a:t>
            </a:r>
            <a:r>
              <a:rPr lang="en-US" altLang="ko-KR" sz="1100" i="1" dirty="0">
                <a:ea typeface="Cambria Math" panose="02040503050406030204" pitchFamily="18" charset="0"/>
              </a:rPr>
              <a:t> et al</a:t>
            </a:r>
            <a:r>
              <a:rPr lang="en-US" altLang="ko-KR" sz="1100" dirty="0">
                <a:ea typeface="Cambria Math" panose="02040503050406030204" pitchFamily="18" charset="0"/>
              </a:rPr>
              <a:t>., 2017</a:t>
            </a:r>
            <a:r>
              <a:rPr lang="en-US" altLang="ko-KR" dirty="0">
                <a:ea typeface="Cambria Math" panose="02040503050406030204" pitchFamily="18" charset="0"/>
              </a:rPr>
              <a:t>]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Self-Attention [</a:t>
            </a:r>
            <a:r>
              <a:rPr lang="en-US" altLang="ko-KR" sz="1400" i="1" dirty="0">
                <a:ea typeface="Cambria Math" panose="02040503050406030204" pitchFamily="18" charset="0"/>
              </a:rPr>
              <a:t>Z. Lin et al</a:t>
            </a:r>
            <a:r>
              <a:rPr lang="en-US" altLang="ko-KR" sz="1400" dirty="0">
                <a:ea typeface="Cambria Math" panose="02040503050406030204" pitchFamily="18" charset="0"/>
              </a:rPr>
              <a:t>., 2017</a:t>
            </a:r>
            <a:r>
              <a:rPr lang="en-US" altLang="ko-KR" dirty="0">
                <a:ea typeface="Cambria Math" panose="02040503050406030204" pitchFamily="18" charset="0"/>
              </a:rPr>
              <a:t>]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Relating different positions of a single sequence in order to compute a representation of the sequence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Used successfully in a variety of tasks</a:t>
            </a:r>
          </a:p>
          <a:p>
            <a:pPr lvl="1"/>
            <a:r>
              <a:rPr lang="en-US" altLang="ko-KR" dirty="0">
                <a:ea typeface="Cambria Math" panose="02040503050406030204" pitchFamily="18" charset="0"/>
              </a:rPr>
              <a:t>End-to-end memory networks [</a:t>
            </a:r>
            <a:r>
              <a:rPr lang="en-US" altLang="ko-KR" sz="1400" i="1" dirty="0">
                <a:ea typeface="Cambria Math" panose="02040503050406030204" pitchFamily="18" charset="0"/>
              </a:rPr>
              <a:t>S. Sukhbaatar et al</a:t>
            </a:r>
            <a:r>
              <a:rPr lang="en-US" altLang="ko-KR" sz="1400" dirty="0">
                <a:ea typeface="Cambria Math" panose="02040503050406030204" pitchFamily="18" charset="0"/>
              </a:rPr>
              <a:t>., 2015</a:t>
            </a:r>
            <a:r>
              <a:rPr lang="en-US" altLang="ko-KR" dirty="0">
                <a:ea typeface="Cambria Math" panose="02040503050406030204" pitchFamily="18" charset="0"/>
              </a:rPr>
              <a:t>]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Based on a recurrent attention mechanism instead of sequence-aligned recurrence</a:t>
            </a:r>
          </a:p>
          <a:p>
            <a:pPr lvl="2"/>
            <a:r>
              <a:rPr lang="en-US" altLang="ko-KR" dirty="0">
                <a:ea typeface="Cambria Math" panose="02040503050406030204" pitchFamily="18" charset="0"/>
              </a:rPr>
              <a:t>Shown to perform well on simple-language question answering and language modeling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8D575-261D-4565-AE1A-475463DE96B6}"/>
              </a:ext>
            </a:extLst>
          </p:cNvPr>
          <p:cNvSpPr txBox="1"/>
          <p:nvPr/>
        </p:nvSpPr>
        <p:spPr>
          <a:xfrm>
            <a:off x="1059736" y="6343563"/>
            <a:ext cx="671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J. Gehring et al., “Convolutional sequence to sequence learning”, </a:t>
            </a:r>
            <a:r>
              <a:rPr lang="en-US" altLang="ko-KR" sz="700" b="1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</a:p>
          <a:p>
            <a:pPr lvl="1"/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N. </a:t>
            </a:r>
            <a:r>
              <a:rPr lang="en-US" altLang="ko-KR" sz="700" b="1" dirty="0" err="1">
                <a:latin typeface="Arial" panose="020B0604020202020204" pitchFamily="34" charset="0"/>
                <a:cs typeface="Arial" panose="020B0604020202020204" pitchFamily="34" charset="0"/>
              </a:rPr>
              <a:t>Kalchbrenner</a:t>
            </a:r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 et al., “Neural machine translation in linear time”, </a:t>
            </a:r>
            <a:r>
              <a:rPr lang="en-US" altLang="ko-KR" sz="7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, 2016. </a:t>
            </a:r>
          </a:p>
          <a:p>
            <a:pPr lvl="1"/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Z. Lin et al., “A structured self-attentive sentence embedding”, </a:t>
            </a:r>
            <a:r>
              <a:rPr lang="en-US" altLang="ko-KR" sz="7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</a:p>
          <a:p>
            <a:pPr lvl="1"/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S. Sukhbaatar et al., “End-to-end memory networks”, </a:t>
            </a:r>
            <a:r>
              <a:rPr lang="en-US" altLang="ko-KR" sz="7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b="1" dirty="0">
                <a:latin typeface="Arial" panose="020B0604020202020204" pitchFamily="34" charset="0"/>
                <a:cs typeface="Arial" panose="020B0604020202020204" pitchFamily="34" charset="0"/>
              </a:rPr>
              <a:t>, 2015.</a:t>
            </a:r>
            <a:endParaRPr kumimoji="0" lang="en-US" altLang="ko-KR" sz="700" b="1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FC0BB93-BD1B-4782-82BA-BE9C9416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31763"/>
            <a:ext cx="6400800" cy="725487"/>
          </a:xfrm>
        </p:spPr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(2/9)</a:t>
            </a:r>
          </a:p>
        </p:txBody>
      </p:sp>
    </p:spTree>
    <p:extLst>
      <p:ext uri="{BB962C8B-B14F-4D97-AF65-F5344CB8AC3E}">
        <p14:creationId xmlns:p14="http://schemas.microsoft.com/office/powerpoint/2010/main" val="11465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(3/9)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ea typeface="Cambria Math" panose="02040503050406030204" pitchFamily="18" charset="0"/>
                  </a:rPr>
                  <a:t>Method</a:t>
                </a:r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Self-Attention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Allowing each word to look at other positions in the input sequence for clues that can help lead to a better encoding for this word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Baking the ‘understanding’ of other relevant words into the one currently processing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Scaled</a:t>
                </a:r>
                <a:r>
                  <a:rPr lang="ko-KR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dot-product</a:t>
                </a:r>
                <a:r>
                  <a:rPr lang="ko-KR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Attention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𝑨𝒕𝒕𝒆𝒏𝒕𝒊𝒐𝒏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𝒔𝒐𝒇𝒕𝒂𝒎𝒙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5"/>
                <a14:m>
                  <m:oMath xmlns:m="http://schemas.openxmlformats.org/officeDocument/2006/math">
                    <m:r>
                      <a:rPr lang="en-US" altLang="ko-K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 : A vector of Queries (particular output)</a:t>
                </a:r>
              </a:p>
              <a:p>
                <a:pPr lvl="5"/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 : A vector of keys (input sequence)</a:t>
                </a:r>
              </a:p>
              <a:p>
                <a:pPr lvl="5"/>
                <a14:m>
                  <m:oMath xmlns:m="http://schemas.openxmlformats.org/officeDocument/2006/math">
                    <m:r>
                      <a:rPr lang="en-US" altLang="ko-KR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 : A vector of values (multiplying weights with input sequence)</a:t>
                </a:r>
              </a:p>
              <a:p>
                <a:pPr lvl="5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1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ko-KR" sz="1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𝒎𝒐𝒅𝒆𝒍𝒔</m:t>
                            </m:r>
                          </m:sub>
                        </m:sSub>
                      </m:num>
                      <m:den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𝑵𝒖𝒎𝒃𝒆𝒓</m:t>
                        </m:r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𝒐𝒇</m:t>
                        </m:r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𝑯𝒆𝒂𝒅𝒔</m:t>
                        </m:r>
                      </m:den>
                    </m:f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 : A </a:t>
                </a:r>
                <a:r>
                  <a:rPr lang="en-US" altLang="ko-KR" sz="1000" dirty="0" err="1">
                    <a:ea typeface="Cambria Math" panose="02040503050406030204" pitchFamily="18" charset="0"/>
                  </a:rPr>
                  <a:t>demention</a:t>
                </a:r>
                <a:r>
                  <a:rPr lang="en-US" altLang="ko-KR" sz="1000" dirty="0">
                    <a:ea typeface="Cambria Math" panose="02040503050406030204" pitchFamily="18" charset="0"/>
                  </a:rPr>
                  <a:t> of queries and keys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584" r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497B93-89A3-46E4-ADEB-7092B4642603}"/>
              </a:ext>
            </a:extLst>
          </p:cNvPr>
          <p:cNvGrpSpPr/>
          <p:nvPr/>
        </p:nvGrpSpPr>
        <p:grpSpPr>
          <a:xfrm>
            <a:off x="3455876" y="4163530"/>
            <a:ext cx="5013903" cy="1852437"/>
            <a:chOff x="1948171" y="4185084"/>
            <a:chExt cx="5013903" cy="18524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CC1297-3A5E-4B49-B742-ABE0E7B8FAF2}"/>
                </a:ext>
              </a:extLst>
            </p:cNvPr>
            <p:cNvGrpSpPr/>
            <p:nvPr/>
          </p:nvGrpSpPr>
          <p:grpSpPr>
            <a:xfrm>
              <a:off x="1948171" y="4185084"/>
              <a:ext cx="5013903" cy="1852437"/>
              <a:chOff x="1683551" y="4117260"/>
              <a:chExt cx="5013903" cy="185243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929787-0C8F-4337-9D14-F5D1761990FD}"/>
                  </a:ext>
                </a:extLst>
              </p:cNvPr>
              <p:cNvSpPr txBox="1"/>
              <p:nvPr/>
            </p:nvSpPr>
            <p:spPr>
              <a:xfrm>
                <a:off x="2119011" y="4117260"/>
                <a:ext cx="60144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b="1" dirty="0">
                    <a:solidFill>
                      <a:srgbClr val="6FC1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Embedding</a:t>
                </a:r>
                <a:endParaRPr lang="ko-KR" altLang="en-US" sz="600" b="1" dirty="0">
                  <a:solidFill>
                    <a:srgbClr val="6FC13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F0C8E7D-780D-4A1A-9267-DCFD9694419D}"/>
                  </a:ext>
                </a:extLst>
              </p:cNvPr>
              <p:cNvGrpSpPr/>
              <p:nvPr/>
            </p:nvGrpSpPr>
            <p:grpSpPr>
              <a:xfrm>
                <a:off x="1683551" y="4257092"/>
                <a:ext cx="5013903" cy="1712605"/>
                <a:chOff x="1683551" y="4257092"/>
                <a:chExt cx="5013903" cy="171260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C8851BD0-4118-4623-A684-0AC09E0D647D}"/>
                    </a:ext>
                  </a:extLst>
                </p:cNvPr>
                <p:cNvGrpSpPr/>
                <p:nvPr/>
              </p:nvGrpSpPr>
              <p:grpSpPr>
                <a:xfrm>
                  <a:off x="2141729" y="4257092"/>
                  <a:ext cx="4555725" cy="1712605"/>
                  <a:chOff x="1583643" y="4293096"/>
                  <a:chExt cx="4555725" cy="1712605"/>
                </a:xfrm>
              </p:grpSpPr>
              <p:pic>
                <p:nvPicPr>
                  <p:cNvPr id="2052" name="Picture 4">
                    <a:extLst>
                      <a:ext uri="{FF2B5EF4-FFF2-40B4-BE49-F238E27FC236}">
                        <a16:creationId xmlns:a16="http://schemas.microsoft.com/office/drawing/2014/main" id="{9B368C0F-9DB8-4E52-BF39-0B247AB173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3643" y="4293096"/>
                    <a:ext cx="1512194" cy="17126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31033828-051F-4471-A150-65A6210A5C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62" r="11985"/>
                  <a:stretch/>
                </p:blipFill>
                <p:spPr bwMode="auto">
                  <a:xfrm>
                    <a:off x="3811302" y="4538379"/>
                    <a:ext cx="2328066" cy="12220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화살표: 오른쪽 4">
                    <a:extLst>
                      <a:ext uri="{FF2B5EF4-FFF2-40B4-BE49-F238E27FC236}">
                        <a16:creationId xmlns:a16="http://schemas.microsoft.com/office/drawing/2014/main" id="{AF6E903B-5C99-4FB4-827C-9F4527004192}"/>
                      </a:ext>
                    </a:extLst>
                  </p:cNvPr>
                  <p:cNvSpPr/>
                  <p:nvPr/>
                </p:nvSpPr>
                <p:spPr>
                  <a:xfrm>
                    <a:off x="3252278" y="5034738"/>
                    <a:ext cx="402582" cy="229321"/>
                  </a:xfrm>
                  <a:prstGeom prst="rightArrow">
                    <a:avLst>
                      <a:gd name="adj1" fmla="val 50000"/>
                      <a:gd name="adj2" fmla="val 74770"/>
                    </a:avLst>
                  </a:prstGeom>
                  <a:solidFill>
                    <a:srgbClr val="3364C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F59455E-7DEF-4704-A864-6110F5B64EB7}"/>
                    </a:ext>
                  </a:extLst>
                </p:cNvPr>
                <p:cNvSpPr txBox="1"/>
                <p:nvPr/>
              </p:nvSpPr>
              <p:spPr>
                <a:xfrm>
                  <a:off x="1683551" y="4489116"/>
                  <a:ext cx="51969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 dirty="0">
                      <a:solidFill>
                        <a:srgbClr val="B267E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Queries</a:t>
                  </a:r>
                  <a:endParaRPr lang="ko-KR" altLang="en-US" sz="700" b="1" dirty="0">
                    <a:solidFill>
                      <a:srgbClr val="B267E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DB99EE2-C071-47B2-938D-6565CB87634A}"/>
                    </a:ext>
                  </a:extLst>
                </p:cNvPr>
                <p:cNvSpPr txBox="1"/>
                <p:nvPr/>
              </p:nvSpPr>
              <p:spPr>
                <a:xfrm>
                  <a:off x="1744465" y="5056044"/>
                  <a:ext cx="39786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 dirty="0">
                      <a:solidFill>
                        <a:srgbClr val="F597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Keys</a:t>
                  </a:r>
                  <a:endParaRPr lang="ko-KR" altLang="en-US" sz="700" b="1" dirty="0">
                    <a:solidFill>
                      <a:srgbClr val="F597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FDF246B-5BFF-4747-A69C-688B020801F5}"/>
                    </a:ext>
                  </a:extLst>
                </p:cNvPr>
                <p:cNvSpPr txBox="1"/>
                <p:nvPr/>
              </p:nvSpPr>
              <p:spPr>
                <a:xfrm>
                  <a:off x="1706795" y="5629068"/>
                  <a:ext cx="47320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b="1" dirty="0">
                      <a:solidFill>
                        <a:srgbClr val="62B3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Values</a:t>
                  </a:r>
                  <a:endParaRPr lang="ko-KR" altLang="en-US" sz="700" b="1" dirty="0">
                    <a:solidFill>
                      <a:srgbClr val="62B3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DED091-D69D-4C33-AD8D-8362CE1E120F}"/>
                </a:ext>
              </a:extLst>
            </p:cNvPr>
            <p:cNvSpPr txBox="1"/>
            <p:nvPr/>
          </p:nvSpPr>
          <p:spPr>
            <a:xfrm>
              <a:off x="2874560" y="4185084"/>
              <a:ext cx="7008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 Vector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510A37A-3AA3-4B79-A4BD-C6B4C799D3CA}"/>
              </a:ext>
            </a:extLst>
          </p:cNvPr>
          <p:cNvSpPr txBox="1"/>
          <p:nvPr/>
        </p:nvSpPr>
        <p:spPr>
          <a:xfrm>
            <a:off x="4020276" y="6037521"/>
            <a:ext cx="388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Image of Calculation Scaled-Dot-Product Attention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CDD1D8-51E5-46CA-9F02-71D9C69CE51D}"/>
              </a:ext>
            </a:extLst>
          </p:cNvPr>
          <p:cNvSpPr txBox="1"/>
          <p:nvPr/>
        </p:nvSpPr>
        <p:spPr>
          <a:xfrm>
            <a:off x="783053" y="6037521"/>
            <a:ext cx="219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 of understanding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3AB9C1-25C8-4C1D-B340-EA1B88DB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t="12937" r="3868" b="4415"/>
          <a:stretch/>
        </p:blipFill>
        <p:spPr bwMode="auto">
          <a:xfrm>
            <a:off x="793616" y="4163529"/>
            <a:ext cx="2178515" cy="18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(4/9)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Multi-Head Attention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Expanding the model’s ability to focus on different positions.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Giving the attention layer multiple ‘representation subspaces’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Having multiple sets of query, key and value weight matrices</a:t>
                </a:r>
              </a:p>
              <a:p>
                <a:pPr marL="1371600" lvl="3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(8</a:t>
                </a:r>
                <a:r>
                  <a:rPr lang="ko-KR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matrices in Transformer)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𝑴𝒖𝒍𝒕𝒊𝑯𝒆𝒂𝒅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𝑪𝒐𝒏𝒄𝒂𝒕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𝒉𝒆𝒂𝒅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𝒉𝒆𝒂𝒅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𝒉𝒆𝒂𝒅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𝑨𝒕𝒕𝒆𝒏𝒕𝒊𝒐𝒏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sSubSup>
                      <m:sSub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Position-wise Feed-Forward Networks (FFN)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Appling to each position separately and identically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𝑭𝑭𝑵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1CA8C3-BD1F-4C5E-8E92-3451F5251458}"/>
              </a:ext>
            </a:extLst>
          </p:cNvPr>
          <p:cNvSpPr txBox="1"/>
          <p:nvPr/>
        </p:nvSpPr>
        <p:spPr>
          <a:xfrm>
            <a:off x="1321849" y="5989475"/>
            <a:ext cx="2644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Sequence of Multi-Head Attention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126341-15A7-4EDA-814F-376C6CAAC587}"/>
              </a:ext>
            </a:extLst>
          </p:cNvPr>
          <p:cNvGrpSpPr/>
          <p:nvPr/>
        </p:nvGrpSpPr>
        <p:grpSpPr>
          <a:xfrm>
            <a:off x="652185" y="3866227"/>
            <a:ext cx="3983706" cy="2094287"/>
            <a:chOff x="5354609" y="2628972"/>
            <a:chExt cx="3780419" cy="19874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99B4D1-78B4-4169-BB12-6E8B521BD7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2" r="43918" b="2600"/>
            <a:stretch/>
          </p:blipFill>
          <p:spPr bwMode="auto">
            <a:xfrm>
              <a:off x="5354609" y="2636912"/>
              <a:ext cx="2160240" cy="197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2DF9EBA-4893-4B8A-A332-30879F508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34" t="4492" r="5" b="2600"/>
            <a:stretch/>
          </p:blipFill>
          <p:spPr bwMode="auto">
            <a:xfrm>
              <a:off x="7514849" y="2628972"/>
              <a:ext cx="1620179" cy="197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Transformer 이해하기 - Attention is All You Need - hryang Blog">
            <a:extLst>
              <a:ext uri="{FF2B5EF4-FFF2-40B4-BE49-F238E27FC236}">
                <a16:creationId xmlns:a16="http://schemas.microsoft.com/office/drawing/2014/main" id="{280A032B-ED9B-4013-B963-FC682449D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6" t="6863" r="9615" b="24117"/>
          <a:stretch/>
        </p:blipFill>
        <p:spPr bwMode="auto">
          <a:xfrm>
            <a:off x="7164288" y="1067220"/>
            <a:ext cx="1822707" cy="22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EE985D-D47D-4E5F-9459-F12C386D9419}"/>
              </a:ext>
            </a:extLst>
          </p:cNvPr>
          <p:cNvSpPr txBox="1"/>
          <p:nvPr/>
        </p:nvSpPr>
        <p:spPr>
          <a:xfrm>
            <a:off x="6321824" y="3323904"/>
            <a:ext cx="2822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of Multi-Head Attention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Attention is all you need paper 뽀개기 | 포자랩스의 기술 블로그">
            <a:extLst>
              <a:ext uri="{FF2B5EF4-FFF2-40B4-BE49-F238E27FC236}">
                <a16:creationId xmlns:a16="http://schemas.microsoft.com/office/drawing/2014/main" id="{29D47CA0-9C0A-466E-BBA5-B6D059B73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3613" r="7997" b="3474"/>
          <a:stretch/>
        </p:blipFill>
        <p:spPr bwMode="auto">
          <a:xfrm>
            <a:off x="5813144" y="3674688"/>
            <a:ext cx="2394820" cy="227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7CFDF-A1D4-45E7-B667-286FC83BC1F5}"/>
              </a:ext>
            </a:extLst>
          </p:cNvPr>
          <p:cNvSpPr txBox="1"/>
          <p:nvPr/>
        </p:nvSpPr>
        <p:spPr>
          <a:xfrm>
            <a:off x="5681504" y="5978652"/>
            <a:ext cx="265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of Position-wise FFN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59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(5/9)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Embeddings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Using learned embeddings to convert the input tokens and output tokens to vectors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Using usual learned linear transformation and 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softamx</a:t>
                </a:r>
                <a:r>
                  <a:rPr lang="en-US" altLang="ko-KR" dirty="0">
                    <a:ea typeface="Cambria Math" panose="02040503050406030204" pitchFamily="18" charset="0"/>
                  </a:rPr>
                  <a:t> function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Converting the decoder output to predicted next-token 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probabilits</a:t>
                </a:r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Positional encoding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Having the same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as the embeddings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Using sine and cosine functions of different frequencies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𝑷𝑬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𝒑𝒐𝒔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𝒑𝒐𝒔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𝟏𝟎𝟎𝟎𝟎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𝒎𝒐𝒅𝒆𝒍</m:t>
                                        </m:r>
                                      </m:sub>
                                    </m:sSub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ko-KR" b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𝒑𝒐𝒔</m:t>
                    </m:r>
                  </m:oMath>
                </a14:m>
                <a:r>
                  <a:rPr lang="en-US" altLang="ko-KR" b="1" dirty="0">
                    <a:ea typeface="Cambria Math" panose="02040503050406030204" pitchFamily="18" charset="0"/>
                  </a:rPr>
                  <a:t> : position,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 b="1" dirty="0">
                    <a:ea typeface="Cambria Math" panose="02040503050406030204" pitchFamily="18" charset="0"/>
                  </a:rPr>
                  <a:t> : the dimension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𝑷𝑬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𝒑𝒐𝒔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𝒄𝒐𝒔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𝒑𝒐𝒔</m:t>
                        </m:r>
                      </m:num>
                      <m:den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𝟏𝟎𝟎𝟎𝟎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𝒎𝒐𝒅𝒆𝒍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FE7CFDF-A1D4-45E7-B667-286FC83BC1F5}"/>
              </a:ext>
            </a:extLst>
          </p:cNvPr>
          <p:cNvSpPr txBox="1"/>
          <p:nvPr/>
        </p:nvSpPr>
        <p:spPr>
          <a:xfrm>
            <a:off x="4107876" y="5978652"/>
            <a:ext cx="3801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 of Embeddings and Positional encoding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3D0E5BD-F1FA-4F85-90AE-A4F99014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9" y="4116714"/>
            <a:ext cx="2541412" cy="18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DA39CD-EDE3-4A2A-B4ED-F5E191F54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551" y="4120180"/>
            <a:ext cx="5801690" cy="18619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456B11-E27E-45AC-A6FF-3C486F25918D}"/>
              </a:ext>
            </a:extLst>
          </p:cNvPr>
          <p:cNvSpPr txBox="1"/>
          <p:nvPr/>
        </p:nvSpPr>
        <p:spPr>
          <a:xfrm>
            <a:off x="342326" y="6012728"/>
            <a:ext cx="2326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 Positional encoding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(6/9)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Encoder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Stack of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identical layers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Each layer has 2 sub-layers (Multi-head self-attention mechanism &amp; fully connected feed-forward network)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Employing a residual connection around each of two sub-layers, following by layer normalization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Residual Connection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𝑺𝒖𝒃𝒍𝒂𝒚𝒆𝒓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Layer 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Nomarlization</a:t>
                </a:r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𝑳𝑵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𝑳𝒂𝒚𝒆𝒓𝑵𝒐𝒓𝒎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𝑺𝒖𝒃𝒍𝒂𝒚𝒆𝒓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altLang="ko-KR" b="1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𝟓𝟏𝟐</m:t>
                    </m:r>
                  </m:oMath>
                </a14:m>
                <a:endParaRPr lang="en-US" altLang="ko-KR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B1AF30E-E9F9-4CE5-8A59-8819F342ACCD}"/>
              </a:ext>
            </a:extLst>
          </p:cNvPr>
          <p:cNvSpPr txBox="1"/>
          <p:nvPr/>
        </p:nvSpPr>
        <p:spPr>
          <a:xfrm>
            <a:off x="1256206" y="5974029"/>
            <a:ext cx="3219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Detail architecture of Encoder to Decoder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388E223-E728-4D8A-9BF1-D9F214343E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68" name="그룹 2067">
            <a:extLst>
              <a:ext uri="{FF2B5EF4-FFF2-40B4-BE49-F238E27FC236}">
                <a16:creationId xmlns:a16="http://schemas.microsoft.com/office/drawing/2014/main" id="{67DBF625-9D74-4256-B015-A6C891A12701}"/>
              </a:ext>
            </a:extLst>
          </p:cNvPr>
          <p:cNvGrpSpPr/>
          <p:nvPr/>
        </p:nvGrpSpPr>
        <p:grpSpPr>
          <a:xfrm>
            <a:off x="107839" y="3901104"/>
            <a:ext cx="5515885" cy="1965736"/>
            <a:chOff x="162732" y="3825044"/>
            <a:chExt cx="5515885" cy="1965736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FC93C77-5406-4693-B3D7-A3C15F4D9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32" y="3825044"/>
              <a:ext cx="2101507" cy="196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3CFE84F3-9DD8-4617-8AD1-4F4AA5CCD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210" y="3825044"/>
              <a:ext cx="3459407" cy="196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63686C-73D2-4E98-B69A-A92839DD455F}"/>
              </a:ext>
            </a:extLst>
          </p:cNvPr>
          <p:cNvSpPr txBox="1"/>
          <p:nvPr/>
        </p:nvSpPr>
        <p:spPr>
          <a:xfrm>
            <a:off x="6114380" y="5974029"/>
            <a:ext cx="251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 of Encoder to Decoder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8A5E2-8870-4A32-BF85-BD708F71DDF9}"/>
              </a:ext>
            </a:extLst>
          </p:cNvPr>
          <p:cNvSpPr txBox="1"/>
          <p:nvPr/>
        </p:nvSpPr>
        <p:spPr>
          <a:xfrm>
            <a:off x="6261447" y="3486197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 of Residual Connection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4" name="그림 2063">
            <a:extLst>
              <a:ext uri="{FF2B5EF4-FFF2-40B4-BE49-F238E27FC236}">
                <a16:creationId xmlns:a16="http://schemas.microsoft.com/office/drawing/2014/main" id="{A56691DE-4D34-43BC-ACBA-EEA1BCC7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339" y="2317761"/>
            <a:ext cx="763372" cy="1122606"/>
          </a:xfrm>
          <a:prstGeom prst="rect">
            <a:avLst/>
          </a:prstGeom>
        </p:spPr>
      </p:pic>
      <p:pic>
        <p:nvPicPr>
          <p:cNvPr id="2066" name="그림 2065">
            <a:extLst>
              <a:ext uri="{FF2B5EF4-FFF2-40B4-BE49-F238E27FC236}">
                <a16:creationId xmlns:a16="http://schemas.microsoft.com/office/drawing/2014/main" id="{359F8239-E8A7-4900-B86F-9973254668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9"/>
          <a:stretch/>
        </p:blipFill>
        <p:spPr>
          <a:xfrm>
            <a:off x="5639989" y="3842479"/>
            <a:ext cx="3459407" cy="210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(7/9)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Decoder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Composing of a stack of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identical layers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Masked Multi-Head Attention</a:t>
                </a:r>
              </a:p>
              <a:p>
                <a:pPr lvl="3"/>
                <a:r>
                  <a:rPr lang="en-US" altLang="ko-KR" dirty="0" err="1">
                    <a:ea typeface="Cambria Math" panose="02040503050406030204" pitchFamily="18" charset="0"/>
                  </a:rPr>
                  <a:t>Modifing</a:t>
                </a:r>
                <a:r>
                  <a:rPr lang="en-US" altLang="ko-KR" dirty="0">
                    <a:ea typeface="Cambria Math" panose="02040503050406030204" pitchFamily="18" charset="0"/>
                  </a:rPr>
                  <a:t> the self-attention sub-layer in the decoder stack to prevent positions from attending to subsequent positions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Ensuring predictions for position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can depend only on the known outputs at positions less than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Encoder-Decoder Attention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Allowing every position in the decoder to attend over all positions in the input sequence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B1AF30E-E9F9-4CE5-8A59-8819F342ACCD}"/>
              </a:ext>
            </a:extLst>
          </p:cNvPr>
          <p:cNvSpPr txBox="1"/>
          <p:nvPr/>
        </p:nvSpPr>
        <p:spPr>
          <a:xfrm>
            <a:off x="1099737" y="5995185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Detail architecture of Encoder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388E223-E728-4D8A-9BF1-D9F214343E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CFE84F3-9DD8-4617-8AD1-4F4AA5CC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2" y="3526217"/>
            <a:ext cx="4274417" cy="242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7DC43A-C514-4610-8C42-B4C23E29E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7" y="3526216"/>
            <a:ext cx="4421118" cy="24288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515EDE-D220-4939-A6CF-7DE0A5D780F6}"/>
              </a:ext>
            </a:extLst>
          </p:cNvPr>
          <p:cNvSpPr txBox="1"/>
          <p:nvPr/>
        </p:nvSpPr>
        <p:spPr>
          <a:xfrm>
            <a:off x="5860727" y="5995185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Example of Decoder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2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dirty="0"/>
              <a:t>Attention is All You Need</a:t>
            </a:r>
            <a:br>
              <a:rPr kumimoji="0" lang="en-US" altLang="ko-KR" sz="2400" dirty="0"/>
            </a:br>
            <a:r>
              <a:rPr kumimoji="0" lang="en-US" altLang="ko-KR" sz="2400" dirty="0"/>
              <a:t>[A. Vaswani et al., 2017] (8/9)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Training Transformer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Training Data</a:t>
                </a:r>
              </a:p>
              <a:p>
                <a:pPr lvl="3"/>
                <a:r>
                  <a:rPr lang="en-US" altLang="ko-KR" b="1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Training Data</a:t>
                </a:r>
              </a:p>
              <a:p>
                <a:pPr lvl="4"/>
                <a:r>
                  <a:rPr lang="en-US" altLang="ko-KR" b="1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Workshop on Statistical Machine Translation (</a:t>
                </a:r>
                <a:r>
                  <a:rPr lang="en-US" altLang="ko-KR" dirty="0">
                    <a:ea typeface="Cambria Math" panose="02040503050406030204" pitchFamily="18" charset="0"/>
                  </a:rPr>
                  <a:t>WMT) 2014</a:t>
                </a:r>
              </a:p>
              <a:p>
                <a:pPr marL="1828800" lvl="4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English-German dataset consisting of about 4.5 million</a:t>
                </a:r>
              </a:p>
              <a:p>
                <a:pPr marL="1828800" lvl="4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sentence pairs</a:t>
                </a:r>
              </a:p>
              <a:p>
                <a:pPr lvl="4"/>
                <a:r>
                  <a:rPr lang="en-US" altLang="ko-KR" dirty="0">
                    <a:ea typeface="Cambria Math" panose="02040503050406030204" pitchFamily="18" charset="0"/>
                  </a:rPr>
                  <a:t>WMT 2014 English-French dataset consisting of about</a:t>
                </a:r>
              </a:p>
              <a:p>
                <a:pPr marL="1828800" lvl="4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36 million sentence pairs</a:t>
                </a: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Optimizer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Using</a:t>
                </a:r>
                <a:r>
                  <a:rPr lang="ko-KR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Adam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Learning Rate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𝒍𝒓𝒂𝒕𝒆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𝒎𝒐𝒅𝒆𝒍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𝒎𝒊𝒏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𝒔𝒕𝒆𝒑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𝒏𝒖𝒎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𝒔𝒕𝒆𝒑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𝒏𝒖𝒎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𝒘𝒂𝒓𝒎𝒖𝒑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𝒔𝒕𝒆𝒑𝒔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𝒘𝒂𝒓𝒎𝒖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𝒔𝒕𝒆𝒑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𝟒𝟎𝟎𝟎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Regularized by Residual Dropout and Label Smoothing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Dropout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𝒅𝒓𝒐𝒑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Label Smoothing</a:t>
                </a:r>
              </a:p>
              <a:p>
                <a:pPr lvl="4"/>
                <a:r>
                  <a:rPr lang="en-US" altLang="ko-KR" dirty="0">
                    <a:ea typeface="Cambria Math" panose="02040503050406030204" pitchFamily="18" charset="0"/>
                  </a:rPr>
                  <a:t>Hurting perplexity, as the model learns to be more unsure, but improving accuracy and 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BiLingual</a:t>
                </a:r>
                <a:r>
                  <a:rPr lang="en-US" altLang="ko-KR" dirty="0">
                    <a:ea typeface="Cambria Math" panose="02040503050406030204" pitchFamily="18" charset="0"/>
                  </a:rPr>
                  <a:t> Evaluation Understudy (BLEU) score.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𝒍𝒔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50" r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388E223-E728-4D8A-9BF1-D9F214343E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348A3637-62CE-4940-9627-F87DF2D5C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r="11665" b="6425"/>
          <a:stretch/>
        </p:blipFill>
        <p:spPr bwMode="auto">
          <a:xfrm>
            <a:off x="6990174" y="1340768"/>
            <a:ext cx="2123113" cy="306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F7687-FDF9-45CE-9615-A86992D3BDA3}"/>
              </a:ext>
            </a:extLst>
          </p:cNvPr>
          <p:cNvSpPr txBox="1"/>
          <p:nvPr/>
        </p:nvSpPr>
        <p:spPr>
          <a:xfrm>
            <a:off x="6943318" y="4402281"/>
            <a:ext cx="2216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2486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VPR_office2007_by_M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31578</TotalTime>
  <Words>1127</Words>
  <Application>Microsoft Office PowerPoint</Application>
  <PresentationFormat>화면 슬라이드 쇼(4:3)</PresentationFormat>
  <Paragraphs>154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Monotype Sorts</vt:lpstr>
      <vt:lpstr>굴림</vt:lpstr>
      <vt:lpstr>맑은 고딕</vt:lpstr>
      <vt:lpstr>arial</vt:lpstr>
      <vt:lpstr>arial</vt:lpstr>
      <vt:lpstr>Arial Black</vt:lpstr>
      <vt:lpstr>Cambria Math</vt:lpstr>
      <vt:lpstr>Times New Roman</vt:lpstr>
      <vt:lpstr>Wingdings</vt:lpstr>
      <vt:lpstr>Template_CVPR_office2007_by_MS</vt:lpstr>
      <vt:lpstr>Neural Translation - Transformer</vt:lpstr>
      <vt:lpstr>Attention is All You Need [A. Vaswani et al., 2017] (1/9)</vt:lpstr>
      <vt:lpstr>Attention is All You Need [A. Vaswani et al., 2017] (2/9)</vt:lpstr>
      <vt:lpstr>Attention is All You Need [A. Vaswani et al., 2017] (3/9)</vt:lpstr>
      <vt:lpstr>Attention is All You Need [A. Vaswani et al., 2017] (4/9)</vt:lpstr>
      <vt:lpstr>Attention is All You Need [A. Vaswani et al., 2017] (5/9)</vt:lpstr>
      <vt:lpstr>Attention is All You Need [A. Vaswani et al., 2017] (6/9)</vt:lpstr>
      <vt:lpstr>Attention is All You Need [A. Vaswani et al., 2017] (7/9)</vt:lpstr>
      <vt:lpstr>Attention is All You Need [A. Vaswani et al., 2017] (8/9)</vt:lpstr>
      <vt:lpstr>Attention is All You Need [A. Vaswani et al., 2017] (9/9)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tekam</dc:creator>
  <cp:lastModifiedBy>황 지상</cp:lastModifiedBy>
  <cp:revision>443</cp:revision>
  <cp:lastPrinted>2019-01-09T04:55:21Z</cp:lastPrinted>
  <dcterms:created xsi:type="dcterms:W3CDTF">2014-03-28T01:54:29Z</dcterms:created>
  <dcterms:modified xsi:type="dcterms:W3CDTF">2021-08-05T05:13:44Z</dcterms:modified>
</cp:coreProperties>
</file>